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Noto Sans KR"/>
      <p:regular r:id="rId23"/>
      <p:bold r:id="rId24"/>
    </p:embeddedFont>
    <p:embeddedFont>
      <p:font typeface="Do Hyeon"/>
      <p:regular r:id="rId25"/>
    </p:embeddedFont>
    <p:embeddedFont>
      <p:font typeface="Noto Sans Symbols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8" roundtripDataSignature="AMtx7mjBGleEKGia3E2Z/wDUjlNfrGXJ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6AE01F1-8CAD-447F-8F38-1A42B0552E60}">
  <a:tblStyle styleId="{26AE01F1-8CAD-447F-8F38-1A42B0552E6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B517DB-FD16-45D4-8F64-5E678F6304F0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otoSansKR-bold.fntdata"/><Relationship Id="rId23" Type="http://schemas.openxmlformats.org/officeDocument/2006/relationships/font" Target="fonts/NotoSansKR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otoSansSymbols-regular.fntdata"/><Relationship Id="rId25" Type="http://schemas.openxmlformats.org/officeDocument/2006/relationships/font" Target="fonts/DoHyeon-regular.fntdata"/><Relationship Id="rId28" Type="http://customschemas.google.com/relationships/presentationmetadata" Target="metadata"/><Relationship Id="rId27" Type="http://schemas.openxmlformats.org/officeDocument/2006/relationships/font" Target="fonts/NotoSansSymbol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4" name="Google Shape;24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9f0492dd8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1" name="Google Shape;261;g29f0492dd89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2" name="Google Shape;27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3" name="Google Shape;283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5" name="Google Shape;31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6" name="Google Shape;32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8" name="Google Shape;33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6" name="Google Shape;21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14.jpg"/><Relationship Id="rId7" Type="http://schemas.openxmlformats.org/officeDocument/2006/relationships/image" Target="../media/image16.jpg"/><Relationship Id="rId8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0185575" y="687050"/>
            <a:ext cx="19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종합설계 제안서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5780600" y="2206600"/>
            <a:ext cx="52005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시각장애인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을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위한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endParaRPr b="1" i="0" sz="15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코디</a:t>
            </a:r>
            <a:r>
              <a:rPr b="1" i="0" lang="ko-KR" sz="15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추천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endParaRPr b="0" i="0" sz="6000" u="none" cap="none" strike="noStrike">
              <a:solidFill>
                <a:srgbClr val="0070C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78300" y="4068300"/>
            <a:ext cx="6202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Outfit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Recommendation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System </a:t>
            </a:r>
            <a:endParaRPr b="1" i="0" sz="3300" u="none" cap="none" strike="noStrik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for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Visually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Impaired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Person</a:t>
            </a:r>
            <a:endParaRPr b="0" i="0" sz="3300" u="none" cap="none" strike="noStrik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9328" y="-1224150"/>
            <a:ext cx="6202900" cy="533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3925" y="4854450"/>
            <a:ext cx="2652549" cy="262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9455050" y="1092375"/>
            <a:ext cx="2736950" cy="98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"/>
          <p:cNvGrpSpPr/>
          <p:nvPr/>
        </p:nvGrpSpPr>
        <p:grpSpPr>
          <a:xfrm>
            <a:off x="179426" y="5275750"/>
            <a:ext cx="3512749" cy="1257350"/>
            <a:chOff x="206626" y="5185025"/>
            <a:chExt cx="3512749" cy="1257350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206626" y="5272675"/>
              <a:ext cx="1885200" cy="11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(팀장) 2018150009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    2019156028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      2020152037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      2020152039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2313275" y="5185025"/>
              <a:ext cx="1406100" cy="121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김주환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장민준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정윤진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최아로인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93" name="Google Shape;93;p1"/>
          <p:cNvSpPr/>
          <p:nvPr/>
        </p:nvSpPr>
        <p:spPr>
          <a:xfrm>
            <a:off x="0" y="5202500"/>
            <a:ext cx="4048200" cy="36300"/>
          </a:xfrm>
          <a:prstGeom prst="rect">
            <a:avLst/>
          </a:prstGeom>
          <a:solidFill>
            <a:srgbClr val="5D6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731100" y="4677588"/>
            <a:ext cx="29094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지도교수  :  박정민	(서명)</a:t>
            </a:r>
            <a:endParaRPr b="0" i="0" sz="16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4017900" y="5146850"/>
            <a:ext cx="147000" cy="147600"/>
          </a:xfrm>
          <a:prstGeom prst="ellipse">
            <a:avLst/>
          </a:prstGeom>
          <a:solidFill>
            <a:srgbClr val="5D6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455050" y="1087250"/>
            <a:ext cx="105600" cy="108300"/>
          </a:xfrm>
          <a:prstGeom prst="ellipse">
            <a:avLst/>
          </a:prstGeom>
          <a:solidFill>
            <a:srgbClr val="30A7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0867175" y="1092375"/>
            <a:ext cx="12726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2023.11.30.</a:t>
            </a:r>
            <a:endParaRPr b="0" i="0" sz="16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24050" y="4598375"/>
            <a:ext cx="1018800" cy="5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2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예상 결과물</a:t>
            </a:r>
            <a:endParaRPr b="0" i="0" sz="2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48" name="Google Shape;24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2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(4/4)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8261725" y="2038950"/>
            <a:ext cx="34635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① 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사용자는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메인 화면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 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접근하기 위해 로그인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2" name="Google Shape;252;p12"/>
          <p:cNvSpPr txBox="1"/>
          <p:nvPr/>
        </p:nvSpPr>
        <p:spPr>
          <a:xfrm>
            <a:off x="8261725" y="2719950"/>
            <a:ext cx="34635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② 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정보 인식을 위해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카메라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화면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이동</a:t>
            </a:r>
            <a:endParaRPr b="1" i="0" sz="1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3" name="Google Shape;253;p12"/>
          <p:cNvSpPr txBox="1"/>
          <p:nvPr/>
        </p:nvSpPr>
        <p:spPr>
          <a:xfrm>
            <a:off x="8261725" y="3447788"/>
            <a:ext cx="34635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③ 온도에 따른 코디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를 추천하는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화면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이동</a:t>
            </a:r>
            <a:endParaRPr b="1" i="0" sz="1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4" name="Google Shape;254;p12"/>
          <p:cNvSpPr txBox="1"/>
          <p:nvPr/>
        </p:nvSpPr>
        <p:spPr>
          <a:xfrm>
            <a:off x="8270725" y="4205000"/>
            <a:ext cx="34635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④ 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인식한 의류를 바탕으로 DB에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저장된 옷장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어울리는</a:t>
            </a:r>
            <a:r>
              <a:rPr b="1" lang="ko-KR" sz="15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b="1" lang="ko-KR" sz="15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코디</a:t>
            </a:r>
            <a:r>
              <a:rPr lang="ko-KR" sz="15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</a:t>
            </a:r>
            <a:endParaRPr b="1" i="0" sz="1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5" name="Google Shape;255;p12"/>
          <p:cNvSpPr txBox="1"/>
          <p:nvPr/>
        </p:nvSpPr>
        <p:spPr>
          <a:xfrm>
            <a:off x="8261725" y="4962200"/>
            <a:ext cx="33453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⑤ 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인식한 의류를 바탕으로 DB에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저장된 색조합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어울리는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b="0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색상</a:t>
            </a:r>
            <a:r>
              <a:rPr b="0" i="0" lang="ko-KR" sz="1500" u="none" cap="none" strike="noStrike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 </a:t>
            </a:r>
            <a:endParaRPr b="1" i="0" sz="1500" u="none" cap="none" strike="noStrike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6" name="Google Shape;256;p12"/>
          <p:cNvSpPr txBox="1"/>
          <p:nvPr/>
        </p:nvSpPr>
        <p:spPr>
          <a:xfrm>
            <a:off x="8261725" y="5926525"/>
            <a:ext cx="33453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⑥</a:t>
            </a:r>
            <a:r>
              <a:rPr b="1" i="0" lang="ko-KR" sz="1500" u="none" cap="none" strike="noStrik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추천하는 의류와 </a:t>
            </a:r>
            <a:r>
              <a:rPr b="1"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맞는</a:t>
            </a:r>
            <a:r>
              <a:rPr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 의류를</a:t>
            </a:r>
            <a:endParaRPr sz="150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    선택했는지 </a:t>
            </a:r>
            <a:r>
              <a:rPr b="1"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확인하는</a:t>
            </a:r>
            <a:r>
              <a:rPr lang="ko-KR" sz="150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 화면으로 이동</a:t>
            </a:r>
            <a:endParaRPr b="1" i="0" sz="1500" u="none" cap="none" strike="noStrike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57" name="Google Shape;257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299" y="1895874"/>
            <a:ext cx="7351977" cy="478882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2"/>
          <p:cNvSpPr/>
          <p:nvPr/>
        </p:nvSpPr>
        <p:spPr>
          <a:xfrm>
            <a:off x="5963827" y="4459640"/>
            <a:ext cx="1111800" cy="2148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29f0492dd89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29f0492dd89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29f0492dd89_1_0"/>
          <p:cNvSpPr txBox="1"/>
          <p:nvPr/>
        </p:nvSpPr>
        <p:spPr>
          <a:xfrm>
            <a:off x="293500" y="197250"/>
            <a:ext cx="5626200" cy="861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(1/2)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66" name="Google Shape;266;g29f0492dd89_1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g29f0492dd89_1_0"/>
          <p:cNvSpPr txBox="1"/>
          <p:nvPr/>
        </p:nvSpPr>
        <p:spPr>
          <a:xfrm>
            <a:off x="1431810" y="14470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방법</a:t>
            </a:r>
            <a:endParaRPr b="0" i="0" sz="18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68" name="Google Shape;268;g29f0492dd89_1_0"/>
          <p:cNvSpPr txBox="1"/>
          <p:nvPr/>
        </p:nvSpPr>
        <p:spPr>
          <a:xfrm>
            <a:off x="1840350" y="2058100"/>
            <a:ext cx="9341100" cy="4062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App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 Studio</a:t>
            </a:r>
            <a:r>
              <a:rPr b="0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b="1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Kotlin</a:t>
            </a:r>
            <a:r>
              <a:rPr b="0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을 이용하여 </a:t>
            </a:r>
            <a:r>
              <a:rPr b="1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 Application</a:t>
            </a:r>
            <a:r>
              <a:rPr b="0" i="0" lang="ko-KR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개발</a:t>
            </a:r>
            <a:endParaRPr b="0" i="0" sz="18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OpenCV</a:t>
            </a:r>
            <a:r>
              <a:rPr b="0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를 사용하여 의류 정보 인식</a:t>
            </a:r>
            <a:endParaRPr b="0" i="0" sz="18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b="0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문화체육관광부에서 제공하는 </a:t>
            </a:r>
            <a:r>
              <a:rPr b="1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모바일 앱 접근성 지침</a:t>
            </a:r>
            <a:r>
              <a:rPr b="0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 활용하여 </a:t>
            </a:r>
            <a:r>
              <a:rPr b="1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UI/UX </a:t>
            </a:r>
            <a:r>
              <a:rPr b="0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구현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AWS EC2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이용한 서버 구축, </a:t>
            </a: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ELB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통한 로드 밸런싱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Spring Boot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통한 </a:t>
            </a: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Rest API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서버 구현</a:t>
            </a:r>
            <a:endParaRPr b="0" i="0" sz="1800" u="none" cap="none" strike="noStrike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CNN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을 이용한 의류 정보 인식, 코디 추천 알고리즘 제작 및 적용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Data Set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429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AI Hub</a:t>
            </a:r>
            <a:r>
              <a:rPr b="0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에서 제공하는 연도별 패션 선호도 파악 및 추천 데이터 셋 적용</a:t>
            </a:r>
            <a:endParaRPr b="1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69" name="Google Shape;269;g29f0492dd89_1_0"/>
          <p:cNvSpPr txBox="1"/>
          <p:nvPr/>
        </p:nvSpPr>
        <p:spPr>
          <a:xfrm>
            <a:off x="1840350" y="6061597"/>
            <a:ext cx="7790688" cy="386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SW 개발 방법론 </a:t>
            </a:r>
            <a:r>
              <a:rPr b="0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b="1" i="0" lang="ko-KR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b="1" i="0" lang="ko-KR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애자일 방법론</a:t>
            </a:r>
            <a:endParaRPr b="1" i="0" sz="18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6"/>
          <p:cNvSpPr txBox="1"/>
          <p:nvPr/>
        </p:nvSpPr>
        <p:spPr>
          <a:xfrm>
            <a:off x="1925956" y="1352630"/>
            <a:ext cx="40553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C66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75" name="Google Shape;2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8" name="Google Shape;278;p16"/>
          <p:cNvGraphicFramePr/>
          <p:nvPr/>
        </p:nvGraphicFramePr>
        <p:xfrm>
          <a:off x="1504775" y="2065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{C2B517DB-FD16-45D4-8F64-5E678F6304F0}</a:tableStyleId>
              </a:tblPr>
              <a:tblGrid>
                <a:gridCol w="4202475"/>
                <a:gridCol w="4202475"/>
              </a:tblGrid>
              <a:tr h="444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H/W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S/W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33950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CPU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2.6GHz 6코어 Intel Core i7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RAM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16GB 2667MHz DDR4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GPU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NVIDIA GeForce GTX 1650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OS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Language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Kotlin, JAVA, Python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Framework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 Studio, Spring Boot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Server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AWS EC2, ELB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b="1"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</a:t>
                      </a:r>
                      <a:endParaRPr b="1"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cap="none" strike="noStrik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MySQL</a:t>
                      </a:r>
                      <a:endParaRPr sz="1800" u="none" cap="none" strike="noStrik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79" name="Google Shape;279;p16"/>
          <p:cNvSpPr txBox="1"/>
          <p:nvPr/>
        </p:nvSpPr>
        <p:spPr>
          <a:xfrm>
            <a:off x="293500" y="197250"/>
            <a:ext cx="5783700" cy="861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(2/2)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80" name="Google Shape;280;p16"/>
          <p:cNvSpPr txBox="1"/>
          <p:nvPr/>
        </p:nvSpPr>
        <p:spPr>
          <a:xfrm>
            <a:off x="1431810" y="15232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환경</a:t>
            </a:r>
            <a:endParaRPr b="0" i="0" sz="18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88" name="Google Shape;288;p18"/>
          <p:cNvGraphicFramePr/>
          <p:nvPr/>
        </p:nvGraphicFramePr>
        <p:xfrm>
          <a:off x="1024374" y="15974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{26AE01F1-8CAD-447F-8F38-1A42B0552E60}</a:tableStyleId>
              </a:tblPr>
              <a:tblGrid>
                <a:gridCol w="1072550"/>
                <a:gridCol w="2267675"/>
                <a:gridCol w="2267675"/>
                <a:gridCol w="2267675"/>
                <a:gridCol w="2267675"/>
              </a:tblGrid>
              <a:tr h="70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최아로인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32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자료수집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 및 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CNN 모델 조사 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셋 조사,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AWS 딥러닝 연동법 조사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시각장애인 용 </a:t>
                      </a:r>
                      <a:b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조사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</a:t>
                      </a:r>
                      <a:b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음성출력 조사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2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      계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OpenCV를 이용한 </a:t>
                      </a:r>
                      <a:b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알고리즘 설계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서버와 데이터셋의 </a:t>
                      </a:r>
                      <a:b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연동 방식 설계 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UI/UX 설계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TTS 설계 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07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      현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어플리케이션과 </a:t>
                      </a:r>
                      <a:b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카메라 연동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 측 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딥러닝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TTS 구현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5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ko-KR" sz="18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테스트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어플리케이션 작동/접근성 테스트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정확성/수행시간 테스트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통합 테스트/유지보수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8100" marB="38100" marR="76200" marL="76200" anchor="ctr">
                    <a:lnL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1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28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sp>
        <p:nvSpPr>
          <p:cNvPr id="289" name="Google Shape;289;p18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업무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분담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9"/>
          <p:cNvSpPr txBox="1"/>
          <p:nvPr/>
        </p:nvSpPr>
        <p:spPr>
          <a:xfrm>
            <a:off x="293500" y="197250"/>
            <a:ext cx="4340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종합설계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수행일정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97" name="Google Shape;29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8" name="Google Shape;298;p19"/>
          <p:cNvGraphicFramePr/>
          <p:nvPr/>
        </p:nvGraphicFramePr>
        <p:xfrm>
          <a:off x="203150" y="126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{C2B517DB-FD16-45D4-8F64-5E678F6304F0}</a:tableStyleId>
              </a:tblPr>
              <a:tblGrid>
                <a:gridCol w="1349475"/>
                <a:gridCol w="2736850"/>
                <a:gridCol w="1802000"/>
                <a:gridCol w="536100"/>
                <a:gridCol w="536100"/>
                <a:gridCol w="536100"/>
                <a:gridCol w="536100"/>
                <a:gridCol w="536100"/>
                <a:gridCol w="536100"/>
                <a:gridCol w="536100"/>
                <a:gridCol w="536100"/>
                <a:gridCol w="536100"/>
                <a:gridCol w="536100"/>
                <a:gridCol w="536100"/>
              </a:tblGrid>
              <a:tr h="420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항목</a:t>
                      </a:r>
                      <a:endParaRPr b="1"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추진사항</a:t>
                      </a:r>
                      <a:endParaRPr b="1"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b="1"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12월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9월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3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10월</a:t>
                      </a:r>
                      <a:endParaRPr b="1" sz="13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644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정의 및 분석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정의 및 분석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명세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1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 및 상세설계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상세 설계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4775">
                <a:tc row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딥러닝 구현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앱 구현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7800">
                <a:tc vMerge="1"/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</a:tr>
              <a:tr h="251975">
                <a:tc vMerge="1"/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정윤진, 최아로인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  <a:tc vMerge="1"/>
              </a:tr>
              <a:tr h="61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시험 및 데모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통합 테스트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졸업작품 완전성 보강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문서화 및 발표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종합설계 설계서 작성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발표(전시회, 공학대전)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 참가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 보고서 작성 및 패키징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최종보고서 작성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299" name="Google Shape;299;p19"/>
          <p:cNvGrpSpPr/>
          <p:nvPr/>
        </p:nvGrpSpPr>
        <p:grpSpPr>
          <a:xfrm>
            <a:off x="6091475" y="1842675"/>
            <a:ext cx="5641500" cy="4539175"/>
            <a:chOff x="6091475" y="1842675"/>
            <a:chExt cx="5641500" cy="4539175"/>
          </a:xfrm>
        </p:grpSpPr>
        <p:sp>
          <p:nvSpPr>
            <p:cNvPr id="300" name="Google Shape;300;p19"/>
            <p:cNvSpPr/>
            <p:nvPr/>
          </p:nvSpPr>
          <p:spPr>
            <a:xfrm>
              <a:off x="6091475" y="1842675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6627575" y="2467975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6777275" y="3093275"/>
              <a:ext cx="14586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7465775" y="4294775"/>
              <a:ext cx="13062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7966000" y="4511050"/>
              <a:ext cx="18783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11183925" y="5626200"/>
              <a:ext cx="2688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11196875" y="6274150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6091475" y="2103200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6929675" y="3474275"/>
              <a:ext cx="14586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6627575" y="2699750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6929675" y="3855275"/>
              <a:ext cx="14586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7158275" y="4902550"/>
              <a:ext cx="5361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10916375" y="5169000"/>
              <a:ext cx="268800" cy="107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" name="Google Shape;320;p20"/>
          <p:cNvGrpSpPr/>
          <p:nvPr/>
        </p:nvGrpSpPr>
        <p:grpSpPr>
          <a:xfrm>
            <a:off x="429710" y="1391045"/>
            <a:ext cx="10618092" cy="4863481"/>
            <a:chOff x="429710" y="1391045"/>
            <a:chExt cx="10618092" cy="4863481"/>
          </a:xfrm>
        </p:grpSpPr>
        <p:sp>
          <p:nvSpPr>
            <p:cNvPr id="321" name="Google Shape;321;p20"/>
            <p:cNvSpPr txBox="1"/>
            <p:nvPr/>
          </p:nvSpPr>
          <p:spPr>
            <a:xfrm>
              <a:off x="429710" y="1391045"/>
              <a:ext cx="7422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ts val="1800"/>
                <a:buFont typeface="Noto Sans KR"/>
                <a:buChar char="●"/>
              </a:pPr>
              <a:r>
                <a:rPr b="1" i="0" lang="ko-KR" sz="1800" u="none" cap="none" strike="noStrike">
                  <a:solidFill>
                    <a:srgbClr val="0000FF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https://github.com/orgs/Capstone-Clothing/</a:t>
              </a:r>
              <a:endParaRPr b="1" i="0" sz="1800" u="none" cap="none" strike="noStrike">
                <a:solidFill>
                  <a:srgbClr val="CC6600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pic>
          <p:nvPicPr>
            <p:cNvPr id="322" name="Google Shape;322;p2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84775" y="1903575"/>
              <a:ext cx="10063027" cy="4350951"/>
            </a:xfrm>
            <a:prstGeom prst="rect">
              <a:avLst/>
            </a:prstGeom>
            <a:noFill/>
            <a:ln cap="flat" cmpd="sng" w="19050">
              <a:solidFill>
                <a:srgbClr val="3A4CA8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323" name="Google Shape;323;p20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Git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Hub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1"/>
          <p:cNvSpPr txBox="1"/>
          <p:nvPr/>
        </p:nvSpPr>
        <p:spPr>
          <a:xfrm>
            <a:off x="2566825" y="515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Google Shape;33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1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참고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문헌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333" name="Google Shape;333;p21"/>
          <p:cNvGrpSpPr/>
          <p:nvPr/>
        </p:nvGrpSpPr>
        <p:grpSpPr>
          <a:xfrm>
            <a:off x="350350" y="1467125"/>
            <a:ext cx="11646000" cy="4970690"/>
            <a:chOff x="350350" y="1467125"/>
            <a:chExt cx="11646000" cy="4970690"/>
          </a:xfrm>
        </p:grpSpPr>
        <p:sp>
          <p:nvSpPr>
            <p:cNvPr id="334" name="Google Shape;334;p21"/>
            <p:cNvSpPr/>
            <p:nvPr/>
          </p:nvSpPr>
          <p:spPr>
            <a:xfrm>
              <a:off x="350350" y="1467125"/>
              <a:ext cx="11646000" cy="497069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5" name="Google Shape;335;p21"/>
            <p:cNvSpPr txBox="1"/>
            <p:nvPr/>
          </p:nvSpPr>
          <p:spPr>
            <a:xfrm>
              <a:off x="350350" y="1579675"/>
              <a:ext cx="11646000" cy="465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논문</a:t>
              </a:r>
              <a:endParaRPr b="1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김영종 외 4명, 시각 장애인 의복 문제 해결을 위한 기술적 제안 연구, ASK 2022 학술발표대회 논문집, 29(1), 0606-0609, 2022.05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Aries Arditi 외 2명, Clothing Matching for Visually Impaired Persons, Technology and Disability, 23, 2011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단행본(책)</a:t>
              </a:r>
              <a:endParaRPr b="1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한학용, 패턴인식개론, 한빛미디어, 2009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김상운, Matlab으로 배우는 패턴인식 및 학습, 홍릉과학출판사, 2003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웹사이트</a:t>
              </a:r>
              <a:endParaRPr b="1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송재일 외 8명, 문화체육관광부 국립장애인도서관(모바일 앱 접근성), 2016.10.20, 방송통신표준심의회,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https://www.nld.go.kr/ableFront/new_standard_guide/accessibility.jsp</a:t>
              </a: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3655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b="0" i="0" lang="ko-KR" sz="17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서라벌, AI Hub(연도별 패션 선호도 파악 및 추천 데이터), 2023.10.30, 매트릭스, </a:t>
              </a:r>
              <a:endParaRPr b="0" i="0" sz="17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9144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https://www.aihub.or.kr/aihubdata/data/view.do?currMenu=&amp;topMenu=&amp;aihubDataSe=data&amp;dataSetSn=71446</a:t>
              </a:r>
              <a:endParaRPr b="0" i="0" sz="14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64200" y="-668200"/>
            <a:ext cx="14167450" cy="9511824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2"/>
          <p:cNvSpPr txBox="1"/>
          <p:nvPr/>
        </p:nvSpPr>
        <p:spPr>
          <a:xfrm>
            <a:off x="3929550" y="2844150"/>
            <a:ext cx="4332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b="1" i="0" lang="ko-KR" sz="7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감사합니다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7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:)</a:t>
            </a:r>
            <a:endParaRPr b="1" i="0" sz="7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/>
        </p:nvSpPr>
        <p:spPr>
          <a:xfrm>
            <a:off x="1019700" y="369450"/>
            <a:ext cx="180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목차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39450" y="700349"/>
            <a:ext cx="1517275" cy="2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0474" y="1597925"/>
            <a:ext cx="282708" cy="527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51600" y="1597926"/>
            <a:ext cx="282700" cy="539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603250" y="5095125"/>
            <a:ext cx="2443601" cy="24667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2"/>
          <p:cNvGrpSpPr/>
          <p:nvPr/>
        </p:nvGrpSpPr>
        <p:grpSpPr>
          <a:xfrm>
            <a:off x="2983863" y="1512825"/>
            <a:ext cx="8648960" cy="4674513"/>
            <a:chOff x="2983863" y="1512825"/>
            <a:chExt cx="8648960" cy="4674513"/>
          </a:xfrm>
        </p:grpSpPr>
        <p:sp>
          <p:nvSpPr>
            <p:cNvPr id="109" name="Google Shape;109;p2"/>
            <p:cNvSpPr txBox="1"/>
            <p:nvPr/>
          </p:nvSpPr>
          <p:spPr>
            <a:xfrm>
              <a:off x="2983875" y="1536675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01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2983863" y="2591325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02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2983875" y="3645963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03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2" name="Google Shape;112;p2"/>
            <p:cNvSpPr txBox="1"/>
            <p:nvPr/>
          </p:nvSpPr>
          <p:spPr>
            <a:xfrm>
              <a:off x="2983863" y="4700613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04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3" name="Google Shape;113;p2"/>
            <p:cNvSpPr txBox="1"/>
            <p:nvPr/>
          </p:nvSpPr>
          <p:spPr>
            <a:xfrm>
              <a:off x="2983875" y="5755275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05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4" name="Google Shape;114;p2"/>
            <p:cNvSpPr txBox="1"/>
            <p:nvPr/>
          </p:nvSpPr>
          <p:spPr>
            <a:xfrm>
              <a:off x="7393513" y="1536675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06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5" name="Google Shape;115;p2"/>
            <p:cNvSpPr txBox="1"/>
            <p:nvPr/>
          </p:nvSpPr>
          <p:spPr>
            <a:xfrm>
              <a:off x="7393525" y="2900225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07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7393513" y="4183463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08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7" name="Google Shape;117;p2"/>
            <p:cNvSpPr txBox="1"/>
            <p:nvPr/>
          </p:nvSpPr>
          <p:spPr>
            <a:xfrm>
              <a:off x="7393525" y="5552438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09</a:t>
              </a:r>
              <a:endParaRPr b="0" i="0" sz="28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8" name="Google Shape;118;p2"/>
            <p:cNvSpPr txBox="1"/>
            <p:nvPr/>
          </p:nvSpPr>
          <p:spPr>
            <a:xfrm>
              <a:off x="3641175" y="1512825"/>
              <a:ext cx="15174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주제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개요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19" name="Google Shape;119;p2"/>
            <p:cNvSpPr txBox="1"/>
            <p:nvPr/>
          </p:nvSpPr>
          <p:spPr>
            <a:xfrm>
              <a:off x="3641175" y="2579400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관련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연구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0" name="Google Shape;120;p2"/>
            <p:cNvSpPr txBox="1"/>
            <p:nvPr/>
          </p:nvSpPr>
          <p:spPr>
            <a:xfrm>
              <a:off x="3641175" y="3622125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관련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사례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1" name="Google Shape;121;p2"/>
            <p:cNvSpPr txBox="1"/>
            <p:nvPr/>
          </p:nvSpPr>
          <p:spPr>
            <a:xfrm>
              <a:off x="3641175" y="4676775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개발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목표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2" name="Google Shape;122;p2"/>
            <p:cNvSpPr txBox="1"/>
            <p:nvPr/>
          </p:nvSpPr>
          <p:spPr>
            <a:xfrm>
              <a:off x="3641175" y="5731425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개발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내용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3" name="Google Shape;123;p2"/>
            <p:cNvSpPr txBox="1"/>
            <p:nvPr/>
          </p:nvSpPr>
          <p:spPr>
            <a:xfrm>
              <a:off x="8050824" y="1512825"/>
              <a:ext cx="2771055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개발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방법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및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환경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4" name="Google Shape;124;p2"/>
            <p:cNvSpPr txBox="1"/>
            <p:nvPr/>
          </p:nvSpPr>
          <p:spPr>
            <a:xfrm>
              <a:off x="8050825" y="2876375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업무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분담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5" name="Google Shape;125;p2"/>
            <p:cNvSpPr txBox="1"/>
            <p:nvPr/>
          </p:nvSpPr>
          <p:spPr>
            <a:xfrm>
              <a:off x="8050825" y="4159625"/>
              <a:ext cx="26292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종합설계</a:t>
              </a:r>
              <a:r>
                <a:rPr b="0" i="0" lang="ko-KR" sz="15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수행일정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6" name="Google Shape;126;p2"/>
            <p:cNvSpPr txBox="1"/>
            <p:nvPr/>
          </p:nvSpPr>
          <p:spPr>
            <a:xfrm>
              <a:off x="8050825" y="5528625"/>
              <a:ext cx="19203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ko-KR" sz="2800" u="none" cap="none" strike="noStrik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참고문헌</a:t>
              </a:r>
              <a:endParaRPr b="0" i="0" sz="28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7" name="Google Shape;127;p2"/>
            <p:cNvSpPr txBox="1"/>
            <p:nvPr/>
          </p:nvSpPr>
          <p:spPr>
            <a:xfrm>
              <a:off x="5046973" y="1536675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3P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8" name="Google Shape;128;p2"/>
            <p:cNvSpPr txBox="1"/>
            <p:nvPr/>
          </p:nvSpPr>
          <p:spPr>
            <a:xfrm>
              <a:off x="5046973" y="2627625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4P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29" name="Google Shape;129;p2"/>
            <p:cNvSpPr txBox="1"/>
            <p:nvPr/>
          </p:nvSpPr>
          <p:spPr>
            <a:xfrm>
              <a:off x="5046973" y="3634038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5P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0" name="Google Shape;130;p2"/>
            <p:cNvSpPr txBox="1"/>
            <p:nvPr/>
          </p:nvSpPr>
          <p:spPr>
            <a:xfrm>
              <a:off x="5046973" y="4724988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6P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1" name="Google Shape;131;p2"/>
            <p:cNvSpPr txBox="1"/>
            <p:nvPr/>
          </p:nvSpPr>
          <p:spPr>
            <a:xfrm>
              <a:off x="5040148" y="5739738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7P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2" name="Google Shape;132;p2"/>
            <p:cNvSpPr txBox="1"/>
            <p:nvPr/>
          </p:nvSpPr>
          <p:spPr>
            <a:xfrm>
              <a:off x="10544723" y="1536663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11P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3" name="Google Shape;133;p2"/>
            <p:cNvSpPr txBox="1"/>
            <p:nvPr/>
          </p:nvSpPr>
          <p:spPr>
            <a:xfrm>
              <a:off x="9463448" y="2900225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13P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4" name="Google Shape;134;p2"/>
            <p:cNvSpPr txBox="1"/>
            <p:nvPr/>
          </p:nvSpPr>
          <p:spPr>
            <a:xfrm>
              <a:off x="10544723" y="4183475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14P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5" name="Google Shape;135;p2"/>
            <p:cNvSpPr txBox="1"/>
            <p:nvPr/>
          </p:nvSpPr>
          <p:spPr>
            <a:xfrm>
              <a:off x="9316098" y="5552450"/>
              <a:ext cx="10881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9E9E9E"/>
                  </a:solidFill>
                  <a:latin typeface="Do Hyeon"/>
                  <a:ea typeface="Do Hyeon"/>
                  <a:cs typeface="Do Hyeon"/>
                  <a:sym typeface="Do Hyeon"/>
                </a:rPr>
                <a:t>| 16P</a:t>
              </a:r>
              <a:endParaRPr b="0" i="0" sz="2000" u="none" cap="none" strike="noStrik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</p:grpSp>
      <p:pic>
        <p:nvPicPr>
          <p:cNvPr id="136" name="Google Shape;136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285775" y="-598450"/>
            <a:ext cx="2443601" cy="2466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주제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42" name="Google Shape;14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3"/>
          <p:cNvGrpSpPr/>
          <p:nvPr/>
        </p:nvGrpSpPr>
        <p:grpSpPr>
          <a:xfrm>
            <a:off x="1411110" y="1779176"/>
            <a:ext cx="8832986" cy="1397989"/>
            <a:chOff x="1411110" y="1779176"/>
            <a:chExt cx="8832986" cy="1397989"/>
          </a:xfrm>
        </p:grpSpPr>
        <p:sp>
          <p:nvSpPr>
            <p:cNvPr id="146" name="Google Shape;146;p3"/>
            <p:cNvSpPr txBox="1"/>
            <p:nvPr/>
          </p:nvSpPr>
          <p:spPr>
            <a:xfrm>
              <a:off x="1411110" y="1779176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주제 및 개요</a:t>
              </a:r>
              <a:endParaRPr b="1" i="0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1947896" y="2469165"/>
              <a:ext cx="82962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카메라로 인식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한 의류의 시각적 데이터를 </a:t>
              </a: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음성으로 출력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하고 그 데이터를 바탕으로 시각장애인의 코디를 도울 수 있는 시스템</a:t>
              </a:r>
              <a:endParaRPr b="0" i="0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1411110" y="3586722"/>
            <a:ext cx="9094915" cy="1887503"/>
            <a:chOff x="1411110" y="3586722"/>
            <a:chExt cx="9094915" cy="1887503"/>
          </a:xfrm>
        </p:grpSpPr>
        <p:sp>
          <p:nvSpPr>
            <p:cNvPr id="149" name="Google Shape;149;p3"/>
            <p:cNvSpPr txBox="1"/>
            <p:nvPr/>
          </p:nvSpPr>
          <p:spPr>
            <a:xfrm>
              <a:off x="1411110" y="3586722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주제 선정 배경 및 필요성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50" name="Google Shape;150;p3"/>
            <p:cNvSpPr txBox="1"/>
            <p:nvPr/>
          </p:nvSpPr>
          <p:spPr>
            <a:xfrm>
              <a:off x="1955125" y="4330025"/>
              <a:ext cx="8550900" cy="114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인공지능 기술이 상용화 되면서 일반인 뿐만 아니라 </a:t>
              </a:r>
              <a:b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장애인들의 실생활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에도 큰 도움을 주고 있음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시각장애인들은 </a:t>
              </a: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다른 사람들의 도움 없이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옷을 고르는 것에 어려움을 느낌</a:t>
              </a:r>
              <a:endParaRPr b="0" i="0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4"/>
          <p:cNvGrpSpPr/>
          <p:nvPr/>
        </p:nvGrpSpPr>
        <p:grpSpPr>
          <a:xfrm>
            <a:off x="1431810" y="1675651"/>
            <a:ext cx="8704736" cy="1964427"/>
            <a:chOff x="1431810" y="1675651"/>
            <a:chExt cx="8704736" cy="1964427"/>
          </a:xfrm>
        </p:grpSpPr>
        <p:sp>
          <p:nvSpPr>
            <p:cNvPr id="156" name="Google Shape;156;p4"/>
            <p:cNvSpPr txBox="1"/>
            <p:nvPr/>
          </p:nvSpPr>
          <p:spPr>
            <a:xfrm>
              <a:off x="1431810" y="1675651"/>
              <a:ext cx="85509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시각 장애인 의복 문제 해결을 위한 기술적 제안 연구</a:t>
              </a:r>
              <a:endParaRPr b="0" i="0" sz="1400" u="none" cap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457200" lvl="0" marL="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ko-KR" sz="18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‘ASK 2022 학술발표대회 논문집’, 김영종 외 4명</a:t>
              </a:r>
              <a:endPara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57" name="Google Shape;157;p4"/>
            <p:cNvSpPr txBox="1"/>
            <p:nvPr/>
          </p:nvSpPr>
          <p:spPr>
            <a:xfrm>
              <a:off x="1840346" y="2757478"/>
              <a:ext cx="82962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장점</a:t>
              </a:r>
              <a:r>
                <a:rPr b="0" i="0" lang="ko-KR" sz="20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 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CNN 모델의 사용으로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색상 인식 정확도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가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높음</a:t>
              </a:r>
              <a:endParaRPr b="0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단점</a:t>
              </a:r>
              <a:r>
                <a:rPr b="0" i="0" lang="ko-KR" sz="20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 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의상 추천에 대한 정보는 사람에 의해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수동으로 생성</a:t>
              </a:r>
              <a:endParaRPr b="0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58" name="Google Shape;158;p4"/>
          <p:cNvGrpSpPr/>
          <p:nvPr/>
        </p:nvGrpSpPr>
        <p:grpSpPr>
          <a:xfrm>
            <a:off x="1431810" y="4086522"/>
            <a:ext cx="8550900" cy="1964309"/>
            <a:chOff x="1431810" y="4086522"/>
            <a:chExt cx="8550900" cy="1964309"/>
          </a:xfrm>
        </p:grpSpPr>
        <p:sp>
          <p:nvSpPr>
            <p:cNvPr id="159" name="Google Shape;159;p4"/>
            <p:cNvSpPr txBox="1"/>
            <p:nvPr/>
          </p:nvSpPr>
          <p:spPr>
            <a:xfrm>
              <a:off x="1431810" y="4086522"/>
              <a:ext cx="85509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Clothing Matching for Visually Impaired Persons</a:t>
              </a:r>
              <a:endParaRPr b="0" i="0" sz="1400" u="none" cap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ko-KR" sz="18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‘Technology and Disability’, Aries Arditi 외 2명</a:t>
              </a:r>
              <a:endPara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60" name="Google Shape;160;p4"/>
            <p:cNvSpPr txBox="1"/>
            <p:nvPr/>
          </p:nvSpPr>
          <p:spPr>
            <a:xfrm>
              <a:off x="1955122" y="5168231"/>
              <a:ext cx="7902600" cy="88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장점</a:t>
              </a:r>
              <a:r>
                <a:rPr b="0" i="0" lang="ko-KR" sz="20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 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다양한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패턴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 대한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인식 정확도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가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높음</a:t>
              </a:r>
              <a:endParaRPr b="0" i="0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42900" lvl="0" marL="342900" marR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단점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 색상, 패턴에 대한 인식을 기반으로 한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정보가 없음</a:t>
              </a:r>
              <a:endParaRPr b="0" i="0" sz="2000" u="none" cap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pic>
        <p:nvPicPr>
          <p:cNvPr id="161" name="Google Shape;16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4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연구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2" name="Google Shape;172;p5"/>
          <p:cNvGraphicFramePr/>
          <p:nvPr/>
        </p:nvGraphicFramePr>
        <p:xfrm>
          <a:off x="944846" y="176383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{26AE01F1-8CAD-447F-8F38-1A42B0552E60}</a:tableStyleId>
              </a:tblPr>
              <a:tblGrid>
                <a:gridCol w="1131550"/>
                <a:gridCol w="3156450"/>
                <a:gridCol w="3156450"/>
                <a:gridCol w="3156450"/>
              </a:tblGrid>
              <a:tr h="1871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ko-KR" sz="18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b="1"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9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사례명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</a:t>
                      </a: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(컬러 점자 양말)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2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</a:t>
                      </a: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NFC 태그 부착 옷)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3</a:t>
                      </a:r>
                      <a:endParaRPr b="1" sz="20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</a:t>
                      </a: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 정보 태그 부착 옷)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9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장점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양말 짝 분류 가능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옷에 대한 상세 정보 제공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세분화된 색상 정보 제공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82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단점</a:t>
                      </a:r>
                      <a:endParaRPr b="1"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점자 훼손 시 </a:t>
                      </a:r>
                      <a:endParaRPr i="0" sz="2000" u="none" cap="none" strike="noStrik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태그 분실 시 </a:t>
                      </a:r>
                      <a:endParaRPr i="0" sz="2000" u="none" cap="none" strike="noStrik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정보 확인 불가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</a:t>
                      </a:r>
                      <a:r>
                        <a:rPr lang="ko-KR" sz="2000" u="none" cap="none" strike="noStrik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</a:t>
                      </a: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환 지식이 없을 시 </a:t>
                      </a:r>
                      <a:b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i="0" lang="ko-KR" sz="2000" u="none" cap="none" strike="noStrik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 </a:t>
                      </a:r>
                      <a:endParaRPr sz="2200" u="none" cap="none" strike="noStrik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A4CA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pSp>
        <p:nvGrpSpPr>
          <p:cNvPr id="173" name="Google Shape;173;p5"/>
          <p:cNvGrpSpPr/>
          <p:nvPr/>
        </p:nvGrpSpPr>
        <p:grpSpPr>
          <a:xfrm>
            <a:off x="2076400" y="1763825"/>
            <a:ext cx="9469350" cy="1866600"/>
            <a:chOff x="2076400" y="1763825"/>
            <a:chExt cx="9469350" cy="1866600"/>
          </a:xfrm>
        </p:grpSpPr>
        <p:pic>
          <p:nvPicPr>
            <p:cNvPr id="174" name="Google Shape;174;p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232850" y="1763825"/>
              <a:ext cx="3156450" cy="186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2076400" y="1763825"/>
              <a:ext cx="3156449" cy="186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5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8389300" y="1763825"/>
              <a:ext cx="3156450" cy="1866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7" name="Google Shape;177;p5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사례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"/>
          <p:cNvSpPr txBox="1"/>
          <p:nvPr/>
        </p:nvSpPr>
        <p:spPr>
          <a:xfrm>
            <a:off x="5037531" y="3578466"/>
            <a:ext cx="76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3" name="Google Shape;18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7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목표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187" name="Google Shape;187;p7"/>
          <p:cNvGrpSpPr/>
          <p:nvPr/>
        </p:nvGrpSpPr>
        <p:grpSpPr>
          <a:xfrm>
            <a:off x="1411110" y="1660751"/>
            <a:ext cx="9780690" cy="1645799"/>
            <a:chOff x="1411110" y="1660751"/>
            <a:chExt cx="9780690" cy="1645799"/>
          </a:xfrm>
        </p:grpSpPr>
        <p:sp>
          <p:nvSpPr>
            <p:cNvPr id="188" name="Google Shape;188;p7"/>
            <p:cNvSpPr txBox="1"/>
            <p:nvPr/>
          </p:nvSpPr>
          <p:spPr>
            <a:xfrm>
              <a:off x="1411110" y="1660751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최종 목표</a:t>
              </a:r>
              <a:endParaRPr b="1" i="0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9" name="Google Shape;189;p7"/>
            <p:cNvSpPr txBox="1"/>
            <p:nvPr/>
          </p:nvSpPr>
          <p:spPr>
            <a:xfrm>
              <a:off x="1947900" y="2198350"/>
              <a:ext cx="92439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사용자가 선택한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의류의 종류와 패턴, 색상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분석하여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 통해 알려주고, </a:t>
              </a:r>
              <a:b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및 색상에 맞는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코디를 추천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하여 접근성이 쉬운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앱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 통해 </a:t>
              </a:r>
              <a:b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시각장애인 </a:t>
              </a: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스스로</a:t>
              </a:r>
              <a:r>
                <a:rPr b="0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코디가 가능한 시스템 개발을 목표로 함</a:t>
              </a:r>
              <a:endParaRPr b="0" i="0" sz="18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90" name="Google Shape;190;p7"/>
          <p:cNvGrpSpPr/>
          <p:nvPr/>
        </p:nvGrpSpPr>
        <p:grpSpPr>
          <a:xfrm>
            <a:off x="1427055" y="3578472"/>
            <a:ext cx="9371216" cy="2438003"/>
            <a:chOff x="1427055" y="3578472"/>
            <a:chExt cx="9371216" cy="2438003"/>
          </a:xfrm>
        </p:grpSpPr>
        <p:sp>
          <p:nvSpPr>
            <p:cNvPr id="191" name="Google Shape;191;p7"/>
            <p:cNvSpPr txBox="1"/>
            <p:nvPr/>
          </p:nvSpPr>
          <p:spPr>
            <a:xfrm>
              <a:off x="1427055" y="3578472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873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b="1" i="0" lang="ko-KR" sz="25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최종 목표로 하는 성능 지표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92" name="Google Shape;192;p7"/>
            <p:cNvSpPr txBox="1"/>
            <p:nvPr/>
          </p:nvSpPr>
          <p:spPr>
            <a:xfrm>
              <a:off x="1971071" y="4169375"/>
              <a:ext cx="8827200" cy="184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DB 연동 및 데이터 요청에 따른 응답 속도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 </a:t>
              </a:r>
              <a:r>
                <a:rPr lang="ko-KR" sz="2000">
                  <a:solidFill>
                    <a:srgbClr val="0000FF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1.5</a:t>
              </a:r>
              <a:r>
                <a:rPr b="0" i="0" lang="ko-KR" sz="2000" u="none" cap="none" strike="noStrike">
                  <a:solidFill>
                    <a:srgbClr val="0000FF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초 이내</a:t>
              </a:r>
              <a:endParaRPr b="0" i="0" sz="2000" u="none" cap="none" strike="noStrik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알고리즘 정확도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 97% 이상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API 연동 플랫폼 건수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 1건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-355600" lvl="0" marL="457200" marR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앱 반응 속도</a:t>
              </a:r>
              <a:r>
                <a:rPr b="0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: 0.2초 이내</a:t>
              </a:r>
              <a:endParaRPr b="0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 txBox="1"/>
          <p:nvPr/>
        </p:nvSpPr>
        <p:spPr>
          <a:xfrm>
            <a:off x="1478533" y="1525010"/>
            <a:ext cx="2137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범위</a:t>
            </a:r>
            <a:endParaRPr b="0" i="0" sz="2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98" name="Google Shape;198;p8"/>
          <p:cNvGrpSpPr/>
          <p:nvPr/>
        </p:nvGrpSpPr>
        <p:grpSpPr>
          <a:xfrm>
            <a:off x="1679868" y="2156475"/>
            <a:ext cx="7830507" cy="1762391"/>
            <a:chOff x="1679868" y="2156475"/>
            <a:chExt cx="7830507" cy="1762391"/>
          </a:xfrm>
        </p:grpSpPr>
        <p:sp>
          <p:nvSpPr>
            <p:cNvPr id="199" name="Google Shape;199;p8"/>
            <p:cNvSpPr txBox="1"/>
            <p:nvPr/>
          </p:nvSpPr>
          <p:spPr>
            <a:xfrm>
              <a:off x="1679875" y="2156475"/>
              <a:ext cx="2452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 정보 저장</a:t>
              </a:r>
              <a:endParaRPr b="1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0" name="Google Shape;200;p8"/>
            <p:cNvSpPr txBox="1"/>
            <p:nvPr/>
          </p:nvSpPr>
          <p:spPr>
            <a:xfrm>
              <a:off x="1982475" y="2556675"/>
              <a:ext cx="7527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카메라로 인식한 의류 정보(옷의 종류 및 패턴, 색상)를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DB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 저장</a:t>
              </a:r>
              <a:endPara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1" name="Google Shape;201;p8"/>
            <p:cNvSpPr txBox="1"/>
            <p:nvPr/>
          </p:nvSpPr>
          <p:spPr>
            <a:xfrm>
              <a:off x="1679868" y="3085241"/>
              <a:ext cx="2254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 출력</a:t>
              </a:r>
              <a:endParaRPr b="1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2" name="Google Shape;202;p8"/>
            <p:cNvSpPr txBox="1"/>
            <p:nvPr/>
          </p:nvSpPr>
          <p:spPr>
            <a:xfrm>
              <a:off x="1982475" y="3549566"/>
              <a:ext cx="4390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인식한 의류 정보를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 출력</a:t>
              </a:r>
              <a:endParaRPr b="1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203" name="Google Shape;203;p8"/>
          <p:cNvGrpSpPr/>
          <p:nvPr/>
        </p:nvGrpSpPr>
        <p:grpSpPr>
          <a:xfrm>
            <a:off x="1679868" y="5529962"/>
            <a:ext cx="5660400" cy="833613"/>
            <a:chOff x="1679868" y="5529962"/>
            <a:chExt cx="5660400" cy="833613"/>
          </a:xfrm>
        </p:grpSpPr>
        <p:sp>
          <p:nvSpPr>
            <p:cNvPr id="204" name="Google Shape;204;p8"/>
            <p:cNvSpPr txBox="1"/>
            <p:nvPr/>
          </p:nvSpPr>
          <p:spPr>
            <a:xfrm>
              <a:off x="1679868" y="5529962"/>
              <a:ext cx="5660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API를 통한 코디 추천</a:t>
              </a:r>
              <a:endParaRPr b="1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5" name="Google Shape;205;p8"/>
            <p:cNvSpPr txBox="1"/>
            <p:nvPr/>
          </p:nvSpPr>
          <p:spPr>
            <a:xfrm>
              <a:off x="1982475" y="5994275"/>
              <a:ext cx="5177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정보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기반으로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기온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 따른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endParaRPr b="1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206" name="Google Shape;206;p8"/>
          <p:cNvGrpSpPr/>
          <p:nvPr/>
        </p:nvGrpSpPr>
        <p:grpSpPr>
          <a:xfrm>
            <a:off x="1679875" y="4033550"/>
            <a:ext cx="10180700" cy="1271525"/>
            <a:chOff x="1679875" y="4033550"/>
            <a:chExt cx="10180700" cy="1271525"/>
          </a:xfrm>
        </p:grpSpPr>
        <p:sp>
          <p:nvSpPr>
            <p:cNvPr id="207" name="Google Shape;207;p8"/>
            <p:cNvSpPr txBox="1"/>
            <p:nvPr/>
          </p:nvSpPr>
          <p:spPr>
            <a:xfrm>
              <a:off x="1679875" y="4033550"/>
              <a:ext cx="2856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b="1" i="0" lang="ko-KR" sz="2000" u="none" cap="none" strike="noStrik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AI 기반 코디 추천</a:t>
              </a:r>
              <a:endParaRPr b="1" i="0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8" name="Google Shape;208;p8"/>
            <p:cNvSpPr txBox="1"/>
            <p:nvPr/>
          </p:nvSpPr>
          <p:spPr>
            <a:xfrm>
              <a:off x="1982478" y="4497868"/>
              <a:ext cx="8836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옷장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추천 : DB에 저장된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 정보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기반으로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endPara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9" name="Google Shape;209;p8"/>
            <p:cNvSpPr txBox="1"/>
            <p:nvPr/>
          </p:nvSpPr>
          <p:spPr>
            <a:xfrm>
              <a:off x="1982475" y="4935775"/>
              <a:ext cx="9878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색상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추천 : DB에 저장된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색조합 정보</a:t>
              </a:r>
              <a:r>
                <a:rPr b="0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기반으로 </a:t>
              </a:r>
              <a:r>
                <a:rPr b="1" i="0" lang="ko-KR" sz="18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인식된 옷의 색상과 어울리는 색조합 추천</a:t>
              </a:r>
              <a:endPara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pic>
        <p:nvPicPr>
          <p:cNvPr id="210" name="Google Shape;21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8"/>
          <p:cNvSpPr txBox="1"/>
          <p:nvPr/>
        </p:nvSpPr>
        <p:spPr>
          <a:xfrm>
            <a:off x="293500" y="197250"/>
            <a:ext cx="3789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(2/4)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22" name="Google Shape;22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80537" y="1927029"/>
            <a:ext cx="10230926" cy="4502351"/>
          </a:xfrm>
          <a:prstGeom prst="rect">
            <a:avLst/>
          </a:prstGeom>
          <a:noFill/>
          <a:ln cap="flat" cmpd="sng" w="19050">
            <a:solidFill>
              <a:srgbClr val="3A4CA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3" name="Google Shape;223;p10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시스템 구성도</a:t>
            </a:r>
            <a:endParaRPr b="0" i="0" sz="2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224" name="Google Shape;224;p10"/>
          <p:cNvGrpSpPr/>
          <p:nvPr/>
        </p:nvGrpSpPr>
        <p:grpSpPr>
          <a:xfrm>
            <a:off x="5381400" y="3859530"/>
            <a:ext cx="5529200" cy="1390158"/>
            <a:chOff x="5381400" y="3859530"/>
            <a:chExt cx="5529200" cy="1390158"/>
          </a:xfrm>
        </p:grpSpPr>
        <p:sp>
          <p:nvSpPr>
            <p:cNvPr id="225" name="Google Shape;225;p10"/>
            <p:cNvSpPr/>
            <p:nvPr/>
          </p:nvSpPr>
          <p:spPr>
            <a:xfrm>
              <a:off x="5382670" y="3859530"/>
              <a:ext cx="1445342" cy="292878"/>
            </a:xfrm>
            <a:prstGeom prst="rect">
              <a:avLst/>
            </a:prstGeom>
            <a:noFill/>
            <a:ln cap="flat" cmpd="sng" w="317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382670" y="4226560"/>
              <a:ext cx="1445342" cy="292878"/>
            </a:xfrm>
            <a:prstGeom prst="rect">
              <a:avLst/>
            </a:prstGeom>
            <a:noFill/>
            <a:ln cap="flat" cmpd="sng" w="317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5381400" y="4593590"/>
              <a:ext cx="1445342" cy="294148"/>
            </a:xfrm>
            <a:prstGeom prst="rect">
              <a:avLst/>
            </a:prstGeom>
            <a:noFill/>
            <a:ln cap="flat" cmpd="sng" w="317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5381400" y="4955540"/>
              <a:ext cx="1445342" cy="294148"/>
            </a:xfrm>
            <a:prstGeom prst="rect">
              <a:avLst/>
            </a:prstGeom>
            <a:noFill/>
            <a:ln cap="flat" cmpd="sng" w="317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8626220" y="4501080"/>
              <a:ext cx="768000" cy="691200"/>
            </a:xfrm>
            <a:prstGeom prst="rect">
              <a:avLst/>
            </a:prstGeom>
            <a:noFill/>
            <a:ln cap="flat" cmpd="sng" w="38100">
              <a:solidFill>
                <a:srgbClr val="0000F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9380600" y="4501080"/>
              <a:ext cx="768000" cy="691200"/>
            </a:xfrm>
            <a:prstGeom prst="rect">
              <a:avLst/>
            </a:prstGeom>
            <a:noFill/>
            <a:ln cap="flat" cmpd="sng" w="38100">
              <a:solidFill>
                <a:srgbClr val="0000F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10142600" y="4497270"/>
              <a:ext cx="768000" cy="691200"/>
            </a:xfrm>
            <a:prstGeom prst="rect">
              <a:avLst/>
            </a:prstGeom>
            <a:noFill/>
            <a:ln cap="flat" cmpd="sng" w="38100">
              <a:solidFill>
                <a:srgbClr val="0000F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1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40" name="Google Shape;240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19413" y="1895875"/>
            <a:ext cx="9753175" cy="4721325"/>
          </a:xfrm>
          <a:prstGeom prst="rect">
            <a:avLst/>
          </a:prstGeom>
          <a:noFill/>
          <a:ln cap="flat" cmpd="sng" w="19050">
            <a:solidFill>
              <a:srgbClr val="3A4CA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1" name="Google Shape;241;p11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제품 시나리오</a:t>
            </a:r>
            <a:endParaRPr b="0" i="0" sz="25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2023-11-25T11:07:59Z</dcterms:created>
  <dc:creator>정윤진(2020152037)</dc:creator>
</cp:coreProperties>
</file>